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  <p:sldMasterId id="2147483815" r:id="rId3"/>
  </p:sldMasterIdLst>
  <p:handoutMasterIdLst>
    <p:handoutMasterId r:id="rId16"/>
  </p:handoutMasterIdLst>
  <p:sldIdLst>
    <p:sldId id="257" r:id="rId4"/>
    <p:sldId id="344" r:id="rId5"/>
    <p:sldId id="364" r:id="rId6"/>
    <p:sldId id="354" r:id="rId7"/>
    <p:sldId id="353" r:id="rId8"/>
    <p:sldId id="381" r:id="rId9"/>
    <p:sldId id="383" r:id="rId10"/>
    <p:sldId id="380" r:id="rId11"/>
    <p:sldId id="382" r:id="rId12"/>
    <p:sldId id="358" r:id="rId13"/>
    <p:sldId id="360" r:id="rId14"/>
    <p:sldId id="384" r:id="rId15"/>
  </p:sldIdLst>
  <p:sldSz cx="9144000" cy="6858000" type="screen4x3"/>
  <p:notesSz cx="6797675" cy="9872663"/>
  <p:defaultTextStyle>
    <a:defPPr>
      <a:defRPr lang="sl-SI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300"/>
    <a:srgbClr val="DA5800"/>
    <a:srgbClr val="7CA800"/>
    <a:srgbClr val="85B600"/>
    <a:srgbClr val="F8FC5A"/>
    <a:srgbClr val="1D4087"/>
    <a:srgbClr val="284190"/>
    <a:srgbClr val="51539D"/>
    <a:srgbClr val="85B9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27" autoAdjust="0"/>
    <p:restoredTop sz="99275" autoAdjust="0"/>
  </p:normalViewPr>
  <p:slideViewPr>
    <p:cSldViewPr snapToObjects="1">
      <p:cViewPr>
        <p:scale>
          <a:sx n="150" d="100"/>
          <a:sy n="150" d="100"/>
        </p:scale>
        <p:origin x="84" y="-13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-1997" y="-82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Število podjetij</c:v>
                </c:pt>
              </c:strCache>
            </c:strRef>
          </c:tx>
          <c:spPr>
            <a:ln w="38100" cap="flat" cmpd="dbl" algn="ctr">
              <a:solidFill>
                <a:schemeClr val="accent2"/>
              </a:solidFill>
              <a:miter lim="800000"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3812954984400561E-2"/>
                  <c:y val="-3.9284457252522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9536225424652102E-2"/>
                  <c:y val="-4.770255523520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6957609072450847E-2"/>
                  <c:y val="-4.20904899134173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0102263160501286E-2"/>
                  <c:y val="-3.6478424591628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List1!$B$2:$B$6</c:f>
              <c:numCache>
                <c:formatCode>#,##0</c:formatCode>
                <c:ptCount val="5"/>
                <c:pt idx="0">
                  <c:v>3920</c:v>
                </c:pt>
                <c:pt idx="1">
                  <c:v>4290</c:v>
                </c:pt>
                <c:pt idx="2">
                  <c:v>4697</c:v>
                </c:pt>
                <c:pt idx="3">
                  <c:v>5047</c:v>
                </c:pt>
                <c:pt idx="4">
                  <c:v>5312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Število zaposlenih</c:v>
                </c:pt>
              </c:strCache>
            </c:strRef>
          </c:tx>
          <c:spPr>
            <a:ln w="38100" cap="flat" cmpd="dbl" algn="ctr">
              <a:solidFill>
                <a:schemeClr val="accent4"/>
              </a:solidFill>
              <a:miter lim="800000"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9048927846283368E-2"/>
                  <c:y val="-3.36723919307338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5338236022384051E-2"/>
                  <c:y val="-4.20904899134173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5904273758233054E-2"/>
                  <c:y val="-4.77025552352062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383177338681722E-2"/>
                  <c:y val="-3.08663592698393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List1!$C$2:$C$6</c:f>
              <c:numCache>
                <c:formatCode>#,##0</c:formatCode>
                <c:ptCount val="5"/>
                <c:pt idx="0">
                  <c:v>45023</c:v>
                </c:pt>
                <c:pt idx="1">
                  <c:v>41672</c:v>
                </c:pt>
                <c:pt idx="2">
                  <c:v>39213</c:v>
                </c:pt>
                <c:pt idx="3">
                  <c:v>39321</c:v>
                </c:pt>
                <c:pt idx="4">
                  <c:v>41446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88894616"/>
        <c:axId val="388895008"/>
      </c:lineChart>
      <c:catAx>
        <c:axId val="388894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88895008"/>
        <c:crosses val="autoZero"/>
        <c:auto val="1"/>
        <c:lblAlgn val="ctr"/>
        <c:lblOffset val="100"/>
        <c:noMultiLvlLbl val="0"/>
      </c:catAx>
      <c:valAx>
        <c:axId val="388895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88894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990390835838875E-2"/>
          <c:y val="0.20153794612899939"/>
          <c:w val="0.89917695473251025"/>
          <c:h val="0.64503816793893132"/>
        </c:manualLayout>
      </c:layout>
      <c:lineChart>
        <c:grouping val="standard"/>
        <c:varyColors val="0"/>
        <c:ser>
          <c:idx val="0"/>
          <c:order val="0"/>
          <c:tx>
            <c:strRef>
              <c:f>'Neto dodana vrednost'!$A$4</c:f>
              <c:strCache>
                <c:ptCount val="1"/>
                <c:pt idx="0">
                  <c:v>celjska regija</c:v>
                </c:pt>
              </c:strCache>
            </c:strRef>
          </c:tx>
          <c:spPr>
            <a:ln w="22225" cap="rnd">
              <a:solidFill>
                <a:schemeClr val="accent6">
                  <a:tint val="77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6">
                  <a:tint val="77000"/>
                </a:schemeClr>
              </a:solidFill>
              <a:ln w="9525">
                <a:solidFill>
                  <a:schemeClr val="accent6">
                    <a:tint val="77000"/>
                  </a:schemeClr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7.5767467405673708E-2"/>
                  <c:y val="4.48538189318433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086520967400493E-2"/>
                  <c:y val="-4.96594591103706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l-SI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091665297312667E-2"/>
                      <c:h val="0.1081617805099308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6.8247123246301708E-2"/>
                  <c:y val="-4.80576631412607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7825385157202506E-2"/>
                  <c:y val="-2.27392568202104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825385157202506E-2"/>
                  <c:y val="-3.4108885230315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'Neto dodana vrednost'!$B$3:$F$3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'Neto dodana vrednost'!$B$4:$F$4</c:f>
              <c:numCache>
                <c:formatCode>#,##0</c:formatCode>
                <c:ptCount val="5"/>
                <c:pt idx="0">
                  <c:v>30330</c:v>
                </c:pt>
                <c:pt idx="1">
                  <c:v>36179</c:v>
                </c:pt>
                <c:pt idx="2">
                  <c:v>38062</c:v>
                </c:pt>
                <c:pt idx="3">
                  <c:v>41324</c:v>
                </c:pt>
                <c:pt idx="4">
                  <c:v>43826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'Neto dodana vrednost'!$A$5</c:f>
              <c:strCache>
                <c:ptCount val="1"/>
                <c:pt idx="0">
                  <c:v>SLO</c:v>
                </c:pt>
              </c:strCache>
            </c:strRef>
          </c:tx>
          <c:spPr>
            <a:ln w="22225" cap="rnd">
              <a:solidFill>
                <a:schemeClr val="accent6">
                  <a:shade val="76000"/>
                </a:schemeClr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6">
                  <a:shade val="76000"/>
                </a:schemeClr>
              </a:solidFill>
              <a:ln w="9525">
                <a:solidFill>
                  <a:schemeClr val="accent6">
                    <a:shade val="76000"/>
                  </a:schemeClr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9.6448413843946951E-2"/>
                  <c:y val="-6.0873039978930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312505829006915E-2"/>
                  <c:y val="5.12615073506780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686090768185389E-2"/>
                  <c:y val="6.40768841883476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6285660568970431E-2"/>
                  <c:y val="8.32999494448520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9485451017728074E-2"/>
                  <c:y val="2.27392568202103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'Neto dodana vrednost'!$B$3:$F$3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'Neto dodana vrednost'!$B$5:$F$5</c:f>
              <c:numCache>
                <c:formatCode>#,##0</c:formatCode>
                <c:ptCount val="5"/>
                <c:pt idx="0">
                  <c:v>35279</c:v>
                </c:pt>
                <c:pt idx="1">
                  <c:v>36044</c:v>
                </c:pt>
                <c:pt idx="2">
                  <c:v>38006</c:v>
                </c:pt>
                <c:pt idx="3">
                  <c:v>40324</c:v>
                </c:pt>
                <c:pt idx="4">
                  <c:v>42094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90973232"/>
        <c:axId val="390973624"/>
      </c:lineChart>
      <c:catAx>
        <c:axId val="390973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90973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0973624"/>
        <c:scaling>
          <c:orientation val="minMax"/>
          <c:min val="2000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90973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697375641244321E-2"/>
          <c:y val="0.32244206773618544"/>
          <c:w val="0.91816367265469057"/>
          <c:h val="0.53061224489795922"/>
        </c:manualLayout>
      </c:layout>
      <c:lineChart>
        <c:grouping val="standard"/>
        <c:varyColors val="0"/>
        <c:ser>
          <c:idx val="0"/>
          <c:order val="0"/>
          <c:tx>
            <c:strRef>
              <c:f>Plače!$A$3</c:f>
              <c:strCache>
                <c:ptCount val="1"/>
                <c:pt idx="0">
                  <c:v>celjska regija</c:v>
                </c:pt>
              </c:strCache>
            </c:strRef>
          </c:tx>
          <c:spPr>
            <a:ln w="38100" cap="flat" cmpd="dbl" algn="ctr">
              <a:solidFill>
                <a:schemeClr val="accent2">
                  <a:shade val="76000"/>
                </a:schemeClr>
              </a:solidFill>
              <a:miter lim="800000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Plače!$B$2:$F$2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Plače!$B$3:$F$3</c:f>
              <c:numCache>
                <c:formatCode>#,##0</c:formatCode>
                <c:ptCount val="5"/>
                <c:pt idx="0">
                  <c:v>1142</c:v>
                </c:pt>
                <c:pt idx="1">
                  <c:v>1226</c:v>
                </c:pt>
                <c:pt idx="2">
                  <c:v>1273</c:v>
                </c:pt>
                <c:pt idx="3">
                  <c:v>1321</c:v>
                </c:pt>
                <c:pt idx="4">
                  <c:v>1373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Plače!$A$4</c:f>
              <c:strCache>
                <c:ptCount val="1"/>
                <c:pt idx="0">
                  <c:v>SLO</c:v>
                </c:pt>
              </c:strCache>
            </c:strRef>
          </c:tx>
          <c:spPr>
            <a:ln w="38100" cap="flat" cmpd="dbl" algn="ctr">
              <a:solidFill>
                <a:schemeClr val="accent2">
                  <a:tint val="77000"/>
                </a:schemeClr>
              </a:solidFill>
              <a:miter lim="800000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Plače!$B$2:$F$2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Plače!$B$4:$F$4</c:f>
              <c:numCache>
                <c:formatCode>#,##0</c:formatCode>
                <c:ptCount val="5"/>
                <c:pt idx="0">
                  <c:v>1291</c:v>
                </c:pt>
                <c:pt idx="1">
                  <c:v>1373</c:v>
                </c:pt>
                <c:pt idx="2">
                  <c:v>1436</c:v>
                </c:pt>
                <c:pt idx="3">
                  <c:v>1490</c:v>
                </c:pt>
                <c:pt idx="4">
                  <c:v>1536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90974408"/>
        <c:axId val="390974800"/>
      </c:lineChart>
      <c:catAx>
        <c:axId val="3909744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90974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0974800"/>
        <c:scaling>
          <c:orientation val="minMax"/>
          <c:min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  <a:tailEnd type="none" w="med" len="lg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90974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0"/>
      <c:depthPercent val="100"/>
      <c:rAngAx val="0"/>
    </c:view3D>
    <c:floor>
      <c:thickness val="0"/>
      <c:spPr>
        <a:solidFill>
          <a:schemeClr val="lt1"/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9627829724409447E-2"/>
          <c:y val="0.16470037357641309"/>
          <c:w val="0.95003961614173227"/>
          <c:h val="0.547811545155127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'Kazalniki produktivnosti'!$A$3</c:f>
              <c:strCache>
                <c:ptCount val="1"/>
                <c:pt idx="0">
                  <c:v>Prihodki </c:v>
                </c:pt>
              </c:strCache>
            </c:strRef>
          </c:tx>
          <c:spPr>
            <a:pattFill prst="ltDnDiag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dLbl>
              <c:idx val="0"/>
              <c:layout>
                <c:manualLayout>
                  <c:x val="9.2991471892753808E-3"/>
                  <c:y val="-1.2998437646901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7554977947772388E-2"/>
                  <c:y val="-1.2278205382850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0891666874315371E-3"/>
                  <c:y val="-3.85823883755026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6867695978270998E-3"/>
                  <c:y val="-8.53473163240392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8158950463470491E-3"/>
                  <c:y val="-3.63852527216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'Kazalniki produktivnosti'!$B$2:$F$2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'Kazalniki produktivnosti'!$B$3:$F$3</c:f>
              <c:numCache>
                <c:formatCode>#,##0</c:formatCode>
                <c:ptCount val="5"/>
                <c:pt idx="0">
                  <c:v>133541</c:v>
                </c:pt>
                <c:pt idx="1">
                  <c:v>135100</c:v>
                </c:pt>
                <c:pt idx="2">
                  <c:v>144092</c:v>
                </c:pt>
                <c:pt idx="3">
                  <c:v>145100</c:v>
                </c:pt>
                <c:pt idx="4">
                  <c:v>148488</c:v>
                </c:pt>
              </c:numCache>
            </c:numRef>
          </c:val>
        </c:ser>
        <c:ser>
          <c:idx val="1"/>
          <c:order val="1"/>
          <c:tx>
            <c:strRef>
              <c:f>'Kazalniki produktivnosti'!$A$4</c:f>
              <c:strCache>
                <c:ptCount val="1"/>
                <c:pt idx="0">
                  <c:v>Neto dodana vrednost </c:v>
                </c:pt>
              </c:strCache>
            </c:strRef>
          </c:tx>
          <c:spPr>
            <a:pattFill prst="ltDnDiag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1.6536652484301806E-2"/>
                  <c:y val="-1.9287040961845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9729069072062178E-2"/>
                  <c:y val="-5.401226971816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263257811721327E-2"/>
                  <c:y val="-4.2619627719933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987443000597956E-2"/>
                  <c:y val="-5.5068310030667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0534003413734743E-3"/>
                  <c:y val="-5.3635762622850081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'Kazalniki produktivnosti'!$B$2:$F$2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'Kazalniki produktivnosti'!$B$4:$F$4</c:f>
              <c:numCache>
                <c:formatCode>#,##0</c:formatCode>
                <c:ptCount val="5"/>
                <c:pt idx="0">
                  <c:v>30330</c:v>
                </c:pt>
                <c:pt idx="1">
                  <c:v>36179</c:v>
                </c:pt>
                <c:pt idx="2">
                  <c:v>38062</c:v>
                </c:pt>
                <c:pt idx="3">
                  <c:v>41324</c:v>
                </c:pt>
                <c:pt idx="4">
                  <c:v>43826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gapDepth val="0"/>
        <c:shape val="box"/>
        <c:axId val="388896184"/>
        <c:axId val="302784040"/>
        <c:axId val="0"/>
      </c:bar3DChart>
      <c:catAx>
        <c:axId val="388896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02784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2784040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88896184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0.26746444389763774"/>
                <c:y val="0.14260301695549396"/>
              </c:manualLayout>
            </c:layout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565179469155346E-2"/>
          <c:y val="0.22069506783964712"/>
          <c:w val="0.92592592592592593"/>
          <c:h val="0.5510204081632652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'Kazalniki produktivnosti'!$A$3</c:f>
              <c:strCache>
                <c:ptCount val="1"/>
                <c:pt idx="0">
                  <c:v>Čisti poslovni izid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'Kazalniki produktivnosti'!$B$2:$F$2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'Kazalniki produktivnosti'!$B$3:$F$3</c:f>
              <c:numCache>
                <c:formatCode>#,##0</c:formatCode>
                <c:ptCount val="5"/>
                <c:pt idx="0">
                  <c:v>-662</c:v>
                </c:pt>
                <c:pt idx="1">
                  <c:v>-509</c:v>
                </c:pt>
                <c:pt idx="2" formatCode="General">
                  <c:v>-670</c:v>
                </c:pt>
                <c:pt idx="3" formatCode="General">
                  <c:v>1352</c:v>
                </c:pt>
                <c:pt idx="4">
                  <c:v>7626</c:v>
                </c:pt>
              </c:numCache>
            </c:numRef>
          </c:val>
        </c:ser>
        <c:ser>
          <c:idx val="2"/>
          <c:order val="1"/>
          <c:tx>
            <c:strRef>
              <c:f>'Kazalniki produktivnosti'!$A$4</c:f>
              <c:strCache>
                <c:ptCount val="1"/>
                <c:pt idx="0">
                  <c:v>Povprečna mesečna plača</c:v>
                </c:pt>
              </c:strCache>
            </c:strRef>
          </c:tx>
          <c:spPr>
            <a:pattFill prst="narVert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'Kazalniki produktivnosti'!$B$2:$F$2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'Kazalniki produktivnosti'!$B$4:$F$4</c:f>
              <c:numCache>
                <c:formatCode>#,##0</c:formatCode>
                <c:ptCount val="5"/>
                <c:pt idx="0">
                  <c:v>1142</c:v>
                </c:pt>
                <c:pt idx="1">
                  <c:v>1226</c:v>
                </c:pt>
                <c:pt idx="2">
                  <c:v>1273</c:v>
                </c:pt>
                <c:pt idx="3">
                  <c:v>1321</c:v>
                </c:pt>
                <c:pt idx="4">
                  <c:v>1373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27"/>
        <c:overlap val="-48"/>
        <c:axId val="302784824"/>
        <c:axId val="302785216"/>
      </c:barChart>
      <c:catAx>
        <c:axId val="302784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02785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2785216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02784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sz="1000" dirty="0" smtClean="0">
                <a:solidFill>
                  <a:schemeClr val="accent6"/>
                </a:solidFill>
              </a:rPr>
              <a:t>Dobiček in izguba v kmetijski dejavnosti</a:t>
            </a:r>
            <a:endParaRPr lang="sl-SI" sz="1000" dirty="0">
              <a:solidFill>
                <a:schemeClr val="accent6"/>
              </a:solidFill>
            </a:endParaRPr>
          </a:p>
        </c:rich>
      </c:tx>
      <c:layout>
        <c:manualLayout>
          <c:xMode val="edge"/>
          <c:yMode val="edge"/>
          <c:x val="0.24111627847547099"/>
          <c:y val="7.43825883418126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0.14278654223604784"/>
          <c:y val="0.38926477569481827"/>
          <c:w val="0.80764268544088835"/>
          <c:h val="0.3564848999973439"/>
        </c:manualLayout>
      </c:layout>
      <c:lineChart>
        <c:grouping val="standard"/>
        <c:varyColors val="0"/>
        <c:ser>
          <c:idx val="0"/>
          <c:order val="0"/>
          <c:tx>
            <c:strRef>
              <c:f>'Dobiček izguba po dejavnostih'!$A$5</c:f>
              <c:strCache>
                <c:ptCount val="1"/>
                <c:pt idx="0">
                  <c:v>dobiček</c:v>
                </c:pt>
              </c:strCache>
            </c:strRef>
          </c:tx>
          <c:spPr>
            <a:ln w="22225" cap="rnd">
              <a:solidFill>
                <a:schemeClr val="accent2">
                  <a:tint val="77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2">
                  <a:tint val="77000"/>
                </a:schemeClr>
              </a:solidFill>
              <a:ln w="9525">
                <a:solidFill>
                  <a:schemeClr val="accent2">
                    <a:tint val="77000"/>
                  </a:schemeClr>
                </a:solidFill>
                <a:round/>
              </a:ln>
              <a:effectLst/>
            </c:spPr>
          </c:marker>
          <c:cat>
            <c:numRef>
              <c:f>'Dobiček izguba po dejavnostih'!$B$4:$F$4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'Dobiček izguba po dejavnostih'!$B$5:$F$5</c:f>
              <c:numCache>
                <c:formatCode>#,##0</c:formatCode>
                <c:ptCount val="5"/>
                <c:pt idx="0">
                  <c:v>669</c:v>
                </c:pt>
                <c:pt idx="1">
                  <c:v>700</c:v>
                </c:pt>
                <c:pt idx="2">
                  <c:v>953</c:v>
                </c:pt>
                <c:pt idx="3">
                  <c:v>328</c:v>
                </c:pt>
                <c:pt idx="4">
                  <c:v>5103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'Dobiček izguba po dejavnostih'!$A$6</c:f>
              <c:strCache>
                <c:ptCount val="1"/>
                <c:pt idx="0">
                  <c:v>izguba</c:v>
                </c:pt>
              </c:strCache>
            </c:strRef>
          </c:tx>
          <c:spPr>
            <a:ln w="22225" cap="rnd">
              <a:solidFill>
                <a:schemeClr val="accent2">
                  <a:shade val="76000"/>
                </a:schemeClr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>
                  <a:shade val="76000"/>
                </a:schemeClr>
              </a:solidFill>
              <a:ln w="9525">
                <a:solidFill>
                  <a:schemeClr val="accent2">
                    <a:shade val="76000"/>
                  </a:schemeClr>
                </a:solidFill>
                <a:round/>
              </a:ln>
              <a:effectLst/>
            </c:spPr>
          </c:marker>
          <c:cat>
            <c:numRef>
              <c:f>'Dobiček izguba po dejavnostih'!$B$4:$F$4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'Dobiček izguba po dejavnostih'!$B$6:$F$6</c:f>
              <c:numCache>
                <c:formatCode>#,##0</c:formatCode>
                <c:ptCount val="5"/>
                <c:pt idx="0">
                  <c:v>96</c:v>
                </c:pt>
                <c:pt idx="1">
                  <c:v>97</c:v>
                </c:pt>
                <c:pt idx="2">
                  <c:v>333</c:v>
                </c:pt>
                <c:pt idx="3">
                  <c:v>8370</c:v>
                </c:pt>
                <c:pt idx="4">
                  <c:v>155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2786000"/>
        <c:axId val="302786392"/>
      </c:lineChart>
      <c:catAx>
        <c:axId val="302786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02786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278639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02786000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9275801499887901E-2"/>
                <c:y val="0.49212623136455441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277820982853757"/>
          <c:y val="0.20569511690059461"/>
          <c:w val="0.3636183438707441"/>
          <c:h val="0.153151647803439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sz="1000" dirty="0" smtClean="0">
                <a:solidFill>
                  <a:schemeClr val="accent6"/>
                </a:solidFill>
              </a:rPr>
              <a:t>Dobiček in izguba v dejavnosti industrije in gradbeništva</a:t>
            </a:r>
            <a:endParaRPr lang="sl-SI" sz="1000" dirty="0">
              <a:solidFill>
                <a:schemeClr val="accent6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4.5496610154113937E-2"/>
          <c:y val="0.29526782903751436"/>
          <c:w val="0.95964125560538116"/>
          <c:h val="0.42857142857142855"/>
        </c:manualLayout>
      </c:layout>
      <c:lineChart>
        <c:grouping val="standard"/>
        <c:varyColors val="0"/>
        <c:ser>
          <c:idx val="0"/>
          <c:order val="0"/>
          <c:tx>
            <c:strRef>
              <c:f>'Dobiček izguba po dejavnostih'!$A$3</c:f>
              <c:strCache>
                <c:ptCount val="1"/>
                <c:pt idx="0">
                  <c:v>dobiček</c:v>
                </c:pt>
              </c:strCache>
            </c:strRef>
          </c:tx>
          <c:spPr>
            <a:ln w="22225" cap="rnd">
              <a:solidFill>
                <a:schemeClr val="accent2">
                  <a:shade val="76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2">
                  <a:shade val="76000"/>
                </a:schemeClr>
              </a:solidFill>
              <a:ln w="9525">
                <a:solidFill>
                  <a:schemeClr val="accent2">
                    <a:shade val="76000"/>
                  </a:schemeClr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6.7309213355682074E-2"/>
                  <c:y val="-4.4092323075213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0458402836019845E-2"/>
                  <c:y val="-5.73200199977781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2171105465935357E-2"/>
                  <c:y val="-5.29107876902566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6734220868181138E-2"/>
                  <c:y val="-4.7766683331481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8211455289929938E-2"/>
                  <c:y val="-2.93948820501426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'Dobiček izguba po dejavnostih'!$B$2:$F$2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'Dobiček izguba po dejavnostih'!$B$3:$F$3</c:f>
              <c:numCache>
                <c:formatCode>#,##0</c:formatCode>
                <c:ptCount val="5"/>
                <c:pt idx="0">
                  <c:v>70981</c:v>
                </c:pt>
                <c:pt idx="1">
                  <c:v>60055</c:v>
                </c:pt>
                <c:pt idx="2">
                  <c:v>84534</c:v>
                </c:pt>
                <c:pt idx="3">
                  <c:v>130540</c:v>
                </c:pt>
                <c:pt idx="4">
                  <c:v>156817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'Dobiček izguba po dejavnostih'!$A$4</c:f>
              <c:strCache>
                <c:ptCount val="1"/>
                <c:pt idx="0">
                  <c:v>izguba</c:v>
                </c:pt>
              </c:strCache>
            </c:strRef>
          </c:tx>
          <c:spPr>
            <a:ln w="22225" cap="rnd">
              <a:solidFill>
                <a:schemeClr val="accent2">
                  <a:tint val="77000"/>
                </a:schemeClr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>
                  <a:tint val="77000"/>
                </a:schemeClr>
              </a:solidFill>
              <a:ln w="9525">
                <a:solidFill>
                  <a:schemeClr val="accent2">
                    <a:tint val="77000"/>
                  </a:schemeClr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8.6148942284753421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1618673906948463E-2"/>
                  <c:y val="2.20461615376070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5044079166779612E-2"/>
                  <c:y val="4.4092323075213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8193268647117314E-2"/>
                  <c:y val="4.4092323075213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436719348490766E-2"/>
                  <c:y val="3.674360256267956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'Dobiček izguba po dejavnostih'!$B$2:$F$2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'Dobiček izguba po dejavnostih'!$B$4:$F$4</c:f>
              <c:numCache>
                <c:formatCode>#,##0</c:formatCode>
                <c:ptCount val="5"/>
                <c:pt idx="0">
                  <c:v>21999</c:v>
                </c:pt>
                <c:pt idx="1">
                  <c:v>44484</c:v>
                </c:pt>
                <c:pt idx="2">
                  <c:v>68225</c:v>
                </c:pt>
                <c:pt idx="3">
                  <c:v>84798</c:v>
                </c:pt>
                <c:pt idx="4">
                  <c:v>12402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02787176"/>
        <c:axId val="302787568"/>
      </c:lineChart>
      <c:catAx>
        <c:axId val="302787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02787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0278756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02787176"/>
        <c:crosses val="autoZero"/>
        <c:crossBetween val="between"/>
        <c:dispUnits>
          <c:builtInUnit val="thousands"/>
          <c:dispUnitsLbl>
            <c:layout>
              <c:manualLayout>
                <c:xMode val="edge"/>
                <c:yMode val="edge"/>
                <c:x val="1.127587049239126E-2"/>
                <c:y val="1.1766468180456405E-3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sz="1000" b="1" dirty="0" smtClean="0">
                <a:solidFill>
                  <a:schemeClr val="accent6"/>
                </a:solidFill>
              </a:rPr>
              <a:t>DOBIČEK IN IZGUBA V STORITVENI DEJAVNOSTI V 000€</a:t>
            </a:r>
            <a:endParaRPr lang="sl-SI" sz="1000" b="1" dirty="0">
              <a:solidFill>
                <a:schemeClr val="accent6"/>
              </a:solidFill>
            </a:endParaRPr>
          </a:p>
        </c:rich>
      </c:tx>
      <c:layout>
        <c:manualLayout>
          <c:xMode val="edge"/>
          <c:yMode val="edge"/>
          <c:x val="0.22112200249360314"/>
          <c:y val="2.58702816570633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0.14273445504933016"/>
          <c:y val="0.31465831551513063"/>
          <c:w val="0.83838648794672888"/>
          <c:h val="0.43822601195415728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Dobiček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List1!$A$2:$A$6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List1!$B$2:$B$6</c:f>
              <c:numCache>
                <c:formatCode>#,##0</c:formatCode>
                <c:ptCount val="5"/>
                <c:pt idx="0">
                  <c:v>81150</c:v>
                </c:pt>
                <c:pt idx="1">
                  <c:v>91195</c:v>
                </c:pt>
                <c:pt idx="2">
                  <c:v>77968</c:v>
                </c:pt>
                <c:pt idx="3">
                  <c:v>131984</c:v>
                </c:pt>
                <c:pt idx="4">
                  <c:v>204031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Izguba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List1!$A$2:$A$6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List1!$C$2:$C$6</c:f>
              <c:numCache>
                <c:formatCode>#,##0</c:formatCode>
                <c:ptCount val="5"/>
                <c:pt idx="0">
                  <c:v>137256</c:v>
                </c:pt>
                <c:pt idx="1">
                  <c:v>66624</c:v>
                </c:pt>
                <c:pt idx="2">
                  <c:v>103624</c:v>
                </c:pt>
                <c:pt idx="3">
                  <c:v>116519</c:v>
                </c:pt>
                <c:pt idx="4">
                  <c:v>37317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0134416"/>
        <c:axId val="390134808"/>
      </c:lineChart>
      <c:catAx>
        <c:axId val="39013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90134808"/>
        <c:crosses val="autoZero"/>
        <c:auto val="1"/>
        <c:lblAlgn val="ctr"/>
        <c:lblOffset val="100"/>
        <c:noMultiLvlLbl val="0"/>
      </c:catAx>
      <c:valAx>
        <c:axId val="390134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9013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679412459907242"/>
          <c:y val="0.20659216008896791"/>
          <c:w val="0.34641175080185516"/>
          <c:h val="0.144368483706523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787006860302544E-2"/>
          <c:y val="0.15459083426605036"/>
          <c:w val="0.94550408719346046"/>
          <c:h val="0.606249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'Dodana vrednost'!$A$3</c:f>
              <c:strCache>
                <c:ptCount val="1"/>
                <c:pt idx="0">
                  <c:v>Kmetijstvo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'Dodana vrednost'!$B$2:$F$2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'Dodana vrednost'!$B$3:$F$3</c:f>
              <c:numCache>
                <c:formatCode>#,##0</c:formatCode>
                <c:ptCount val="5"/>
                <c:pt idx="0">
                  <c:v>6632</c:v>
                </c:pt>
                <c:pt idx="1">
                  <c:v>7253</c:v>
                </c:pt>
                <c:pt idx="2">
                  <c:v>7666</c:v>
                </c:pt>
                <c:pt idx="3">
                  <c:v>6721</c:v>
                </c:pt>
                <c:pt idx="4">
                  <c:v>12302</c:v>
                </c:pt>
              </c:numCache>
            </c:numRef>
          </c:val>
        </c:ser>
        <c:ser>
          <c:idx val="1"/>
          <c:order val="1"/>
          <c:tx>
            <c:strRef>
              <c:f>'Dodana vrednost'!$A$4</c:f>
              <c:strCache>
                <c:ptCount val="1"/>
                <c:pt idx="0">
                  <c:v>Indust. in gradb.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'Dodana vrednost'!$B$2:$F$2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'Dodana vrednost'!$B$4:$F$4</c:f>
              <c:numCache>
                <c:formatCode>#,##0</c:formatCode>
                <c:ptCount val="5"/>
                <c:pt idx="0">
                  <c:v>827355</c:v>
                </c:pt>
                <c:pt idx="1">
                  <c:v>724473</c:v>
                </c:pt>
                <c:pt idx="2">
                  <c:v>723718</c:v>
                </c:pt>
                <c:pt idx="3">
                  <c:v>818018</c:v>
                </c:pt>
                <c:pt idx="4">
                  <c:v>888476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390136768"/>
        <c:axId val="390137160"/>
      </c:barChart>
      <c:lineChart>
        <c:grouping val="standard"/>
        <c:varyColors val="0"/>
        <c:ser>
          <c:idx val="2"/>
          <c:order val="2"/>
          <c:tx>
            <c:strRef>
              <c:f>'Dodana vrednost'!$A$5</c:f>
              <c:strCache>
                <c:ptCount val="1"/>
                <c:pt idx="0">
                  <c:v>Storitve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round/>
              </a:ln>
              <a:effectLst/>
            </c:spPr>
          </c:dPt>
          <c:dLbls>
            <c:dLbl>
              <c:idx val="0"/>
              <c:layout>
                <c:manualLayout>
                  <c:x val="2.5549310168625446E-2"/>
                  <c:y val="9.33699608250522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7252597513200479E-2"/>
                  <c:y val="4.4350731391899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7472321580650655E-2"/>
                  <c:y val="4.201648237127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8955884857775508E-2"/>
                  <c:y val="3.5013735309394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6.8131493783001196E-3"/>
                  <c:y val="5.6021976495031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'Dodana vrednost'!$B$2:$F$2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'Dodana vrednost'!$B$5:$F$5</c:f>
              <c:numCache>
                <c:formatCode>#,##0</c:formatCode>
                <c:ptCount val="5"/>
                <c:pt idx="0">
                  <c:v>562296</c:v>
                </c:pt>
                <c:pt idx="1">
                  <c:v>751063</c:v>
                </c:pt>
                <c:pt idx="2">
                  <c:v>745791</c:v>
                </c:pt>
                <c:pt idx="3">
                  <c:v>800167</c:v>
                </c:pt>
                <c:pt idx="4">
                  <c:v>920595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90971272"/>
        <c:axId val="390137552"/>
      </c:lineChart>
      <c:catAx>
        <c:axId val="3901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90137160"/>
        <c:crosses val="autoZero"/>
        <c:auto val="1"/>
        <c:lblAlgn val="ctr"/>
        <c:lblOffset val="100"/>
        <c:noMultiLvlLbl val="0"/>
      </c:catAx>
      <c:valAx>
        <c:axId val="390137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9013676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5827454183162729E-2"/>
                <c:y val="0.80664763241024273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</c:dispUnitsLbl>
        </c:dispUnits>
      </c:valAx>
      <c:valAx>
        <c:axId val="390137552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90971272"/>
        <c:crosses val="max"/>
        <c:crossBetween val="between"/>
      </c:valAx>
      <c:catAx>
        <c:axId val="390971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01375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4"/>
          <c:order val="0"/>
          <c:tx>
            <c:strRef>
              <c:f>List1!$B$1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rgbClr val="7CA8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List1!$B$2</c:f>
              <c:numCache>
                <c:formatCode>#,##0</c:formatCode>
                <c:ptCount val="1"/>
                <c:pt idx="0">
                  <c:v>7678</c:v>
                </c:pt>
              </c:numCache>
            </c:numRef>
          </c:val>
        </c:ser>
        <c:ser>
          <c:idx val="0"/>
          <c:order val="1"/>
          <c:tx>
            <c:strRef>
              <c:f>List1!$C$1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rgbClr val="7CA8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List1!$B$2</c:f>
              <c:numCache>
                <c:formatCode>#,##0</c:formatCode>
                <c:ptCount val="1"/>
                <c:pt idx="0">
                  <c:v>7678</c:v>
                </c:pt>
              </c:numCache>
            </c:numRef>
          </c:cat>
          <c:val>
            <c:numRef>
              <c:f>List1!$C$2</c:f>
              <c:numCache>
                <c:formatCode>#,##0</c:formatCode>
                <c:ptCount val="1"/>
                <c:pt idx="0">
                  <c:v>11594</c:v>
                </c:pt>
              </c:numCache>
            </c:numRef>
          </c:val>
        </c:ser>
        <c:ser>
          <c:idx val="1"/>
          <c:order val="2"/>
          <c:tx>
            <c:strRef>
              <c:f>List1!$D$1</c:f>
              <c:strCache>
                <c:ptCount val="1"/>
                <c:pt idx="0">
                  <c:v>12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rgbClr val="7CA8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7CA800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List1!$B$2</c:f>
              <c:numCache>
                <c:formatCode>#,##0</c:formatCode>
                <c:ptCount val="1"/>
                <c:pt idx="0">
                  <c:v>7678</c:v>
                </c:pt>
              </c:numCache>
            </c:numRef>
          </c:cat>
          <c:val>
            <c:numRef>
              <c:f>List1!$D$2</c:f>
              <c:numCache>
                <c:formatCode>#,##0</c:formatCode>
                <c:ptCount val="1"/>
                <c:pt idx="0">
                  <c:v>12309</c:v>
                </c:pt>
              </c:numCache>
            </c:numRef>
          </c:val>
        </c:ser>
        <c:ser>
          <c:idx val="2"/>
          <c:order val="3"/>
          <c:tx>
            <c:strRef>
              <c:f>List1!$E$1</c:f>
              <c:strCache>
                <c:ptCount val="1"/>
                <c:pt idx="0">
                  <c:v>14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rgbClr val="7CA8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List1!$B$2</c:f>
              <c:numCache>
                <c:formatCode>#,##0</c:formatCode>
                <c:ptCount val="1"/>
                <c:pt idx="0">
                  <c:v>7678</c:v>
                </c:pt>
              </c:numCache>
            </c:numRef>
          </c:cat>
          <c:val>
            <c:numRef>
              <c:f>List1!$E$2</c:f>
              <c:numCache>
                <c:formatCode>#,##0</c:formatCode>
                <c:ptCount val="1"/>
                <c:pt idx="0">
                  <c:v>12467</c:v>
                </c:pt>
              </c:numCache>
            </c:numRef>
          </c:val>
        </c:ser>
        <c:ser>
          <c:idx val="3"/>
          <c:order val="4"/>
          <c:tx>
            <c:strRef>
              <c:f>List1!$F$1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rgbClr val="7CA8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List1!$B$2</c:f>
              <c:numCache>
                <c:formatCode>#,##0</c:formatCode>
                <c:ptCount val="1"/>
                <c:pt idx="0">
                  <c:v>7678</c:v>
                </c:pt>
              </c:numCache>
            </c:numRef>
          </c:cat>
          <c:val>
            <c:numRef>
              <c:f>List1!$F$2</c:f>
              <c:numCache>
                <c:formatCode>#,##0</c:formatCode>
                <c:ptCount val="1"/>
                <c:pt idx="0">
                  <c:v>10923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0135200"/>
        <c:axId val="390972448"/>
      </c:barChart>
      <c:catAx>
        <c:axId val="3901352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 dirty="0" smtClean="0"/>
                  <a:t>2008</a:t>
                </a:r>
                <a:r>
                  <a:rPr lang="sl-SI" baseline="0" dirty="0" smtClean="0"/>
                  <a:t>        2010       2012      2014       2016</a:t>
                </a:r>
                <a:endParaRPr lang="sl-SI" dirty="0"/>
              </a:p>
            </c:rich>
          </c:tx>
          <c:layout>
            <c:manualLayout>
              <c:xMode val="edge"/>
              <c:yMode val="edge"/>
              <c:x val="0.30534126609389078"/>
              <c:y val="0.902418342406399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#,##0" sourceLinked="1"/>
        <c:majorTickMark val="out"/>
        <c:minorTickMark val="none"/>
        <c:tickLblPos val="nextTo"/>
        <c:crossAx val="390972448"/>
        <c:crosses val="autoZero"/>
        <c:auto val="1"/>
        <c:lblAlgn val="ctr"/>
        <c:lblOffset val="100"/>
        <c:noMultiLvlLbl val="0"/>
      </c:catAx>
      <c:valAx>
        <c:axId val="39097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l-SI" dirty="0" smtClean="0"/>
                  <a:t>Registrirana</a:t>
                </a:r>
                <a:r>
                  <a:rPr lang="sl-SI" baseline="0" dirty="0" smtClean="0"/>
                  <a:t> brezposelnost</a:t>
                </a:r>
                <a:endParaRPr lang="sl-SI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l-SI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9013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465920100146308"/>
          <c:y val="5.2941675062924042E-2"/>
          <c:w val="0.7613176078812266"/>
          <c:h val="0.75737537783158193"/>
        </c:manualLayout>
      </c:layout>
      <c:lineChart>
        <c:grouping val="standard"/>
        <c:varyColors val="0"/>
        <c:ser>
          <c:idx val="1"/>
          <c:order val="0"/>
          <c:tx>
            <c:strRef>
              <c:f>'Neto finančni rezultat'!$A$3</c:f>
              <c:strCache>
                <c:ptCount val="1"/>
                <c:pt idx="0">
                  <c:v>CE regija </c:v>
                </c:pt>
              </c:strCache>
            </c:strRef>
          </c:tx>
          <c:spPr>
            <a:ln w="2857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7.56738619894336E-2"/>
                  <c:y val="-1.9547636469511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936226591477725E-3"/>
                  <c:y val="3.0259568860164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824351160329858E-2"/>
                  <c:y val="2.760708580272578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473525411911814E-3"/>
                  <c:y val="-2.1149709419259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'Neto finančni rezultat'!$B$2:$F$2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'Neto finančni rezultat'!$B$3:$F$3</c:f>
              <c:numCache>
                <c:formatCode>#,##0</c:formatCode>
                <c:ptCount val="5"/>
                <c:pt idx="0">
                  <c:v>-81418</c:v>
                </c:pt>
                <c:pt idx="1">
                  <c:v>55145</c:v>
                </c:pt>
                <c:pt idx="2">
                  <c:v>-30196</c:v>
                </c:pt>
                <c:pt idx="3">
                  <c:v>-133308</c:v>
                </c:pt>
                <c:pt idx="4">
                  <c:v>316074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4396120"/>
        <c:axId val="345353144"/>
      </c:lineChart>
      <c:lineChart>
        <c:grouping val="standard"/>
        <c:varyColors val="0"/>
        <c:ser>
          <c:idx val="0"/>
          <c:order val="1"/>
          <c:tx>
            <c:strRef>
              <c:f>'Neto finančni rezultat'!$A$4</c:f>
              <c:strCache>
                <c:ptCount val="1"/>
                <c:pt idx="0">
                  <c:v>SLO </c:v>
                </c:pt>
              </c:strCache>
            </c:strRef>
          </c:tx>
          <c:spPr>
            <a:ln w="28575" cap="rnd">
              <a:solidFill>
                <a:schemeClr val="accent2">
                  <a:shade val="76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2">
                  <a:shade val="76000"/>
                </a:schemeClr>
              </a:solidFill>
              <a:ln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2.3528756524570553E-3"/>
                  <c:y val="5.534107321408616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7368409690337344E-2"/>
                  <c:y val="-3.2297254670116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6848135347003548E-2"/>
                  <c:y val="-5.66628509530688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777241713465804E-2"/>
                  <c:y val="-5.4735297610610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655975427274741E-2"/>
                  <c:y val="-1.4335332472637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>
                <a:glow rad="127000">
                  <a:srgbClr val="DA5800"/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B44900"/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'Neto finančni rezultat'!$B$2:$F$2</c:f>
              <c:numCache>
                <c:formatCode>General</c:formatCode>
                <c:ptCount val="5"/>
                <c:pt idx="0">
                  <c:v>2008</c:v>
                </c:pt>
                <c:pt idx="1">
                  <c:v>2010</c:v>
                </c:pt>
                <c:pt idx="2">
                  <c:v>2012</c:v>
                </c:pt>
                <c:pt idx="3">
                  <c:v>2014</c:v>
                </c:pt>
                <c:pt idx="4">
                  <c:v>2016</c:v>
                </c:pt>
              </c:numCache>
            </c:numRef>
          </c:cat>
          <c:val>
            <c:numRef>
              <c:f>'Neto finančni rezultat'!$B$4:$F$4</c:f>
              <c:numCache>
                <c:formatCode>#,##0</c:formatCode>
                <c:ptCount val="5"/>
                <c:pt idx="0">
                  <c:v>1715883</c:v>
                </c:pt>
                <c:pt idx="1">
                  <c:v>343874</c:v>
                </c:pt>
                <c:pt idx="2">
                  <c:v>468108</c:v>
                </c:pt>
                <c:pt idx="3">
                  <c:v>732490</c:v>
                </c:pt>
                <c:pt idx="4">
                  <c:v>3186827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379384"/>
        <c:axId val="345379768"/>
      </c:lineChart>
      <c:catAx>
        <c:axId val="344396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535314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45353144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4396120"/>
        <c:crosses val="autoZero"/>
        <c:crossBetween val="between"/>
      </c:valAx>
      <c:catAx>
        <c:axId val="3453793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5379768"/>
        <c:crosses val="autoZero"/>
        <c:auto val="0"/>
        <c:lblAlgn val="ctr"/>
        <c:lblOffset val="100"/>
        <c:noMultiLvlLbl val="0"/>
      </c:catAx>
      <c:valAx>
        <c:axId val="345379768"/>
        <c:scaling>
          <c:orientation val="minMax"/>
        </c:scaling>
        <c:delete val="0"/>
        <c:axPos val="r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45379384"/>
        <c:crosses val="max"/>
        <c:crossBetween val="between"/>
        <c:dispUnits>
          <c:builtInUnit val="thousand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</c:dispUnitsLbl>
        </c:dispUnits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</c:dTable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67720408523289"/>
          <c:y val="9.7950426143126906E-2"/>
          <c:w val="0.26613775360349023"/>
          <c:h val="6.6523654234496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/>
      </a:solidFill>
      <a:sp3d/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sl-SI" altLang="sl-SI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82" y="0"/>
            <a:ext cx="2946575" cy="49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l-SI" altLang="sl-SI" dirty="0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899"/>
            <a:ext cx="2946576" cy="494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sl-SI" altLang="sl-SI" dirty="0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82" y="9376899"/>
            <a:ext cx="2946575" cy="494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B72468-A46F-478C-B2A0-952FCBD0BB5E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340628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40616-6373-40A2-B27A-AB7CF92DFC42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00060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78D24-21B2-4D5F-86FC-EE249DC01746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413003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31899-1195-422C-90EE-318E897A8779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893086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slov in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grafikona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08BAF07-CA6E-46B7-B935-C3E1B632CD63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669860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C3D4E09-18F4-4133-8B93-12E30C2FAED6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708217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0616-6373-40A2-B27A-AB7CF92DFC42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338688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3EEC-1BC1-4CEE-B912-D23BB9B517CD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950726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324-15FF-4166-9A90-F05D90058F99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783355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038-82D3-4F91-A88B-A089E14617EA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30375025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7BA-B473-46B3-BDF4-A323D64CA645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303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8EB-351C-4E51-965C-4649DD6D433E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2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F3EEC-1BC1-4CEE-B912-D23BB9B517CD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037903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EAE1-00A8-4163-B252-820BC11B133F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618379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09CA-2352-4F55-8293-4AA8125FB52F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8204219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l-SI" dirty="0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AA0-7BA9-46D8-B118-A4E75A0BB4EB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3492587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8D24-21B2-4D5F-86FC-EE249DC01746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9259563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1899-1195-422C-90EE-318E897A8779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8203941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Naslov in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grafikona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08BAF07-CA6E-46B7-B935-C3E1B632CD63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8358591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40616-6373-40A2-B27A-AB7CF92DFC42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1704392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3EEC-1BC1-4CEE-B912-D23BB9B517CD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3665611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1324-15FF-4166-9A90-F05D90058F99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1077134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038-82D3-4F91-A88B-A089E14617EA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35113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21324-15FF-4166-9A90-F05D90058F99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41689345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7D7BA-B473-46B3-BDF4-A323D64CA645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8741920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B88EB-351C-4E51-965C-4649DD6D433E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33360619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1EAE1-00A8-4163-B252-820BC11B133F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984753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09CA-2352-4F55-8293-4AA8125FB52F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8729579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3AA0-7BA9-46D8-B118-A4E75A0BB4EB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7543580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8D24-21B2-4D5F-86FC-EE249DC01746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3010301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1899-1195-422C-90EE-318E897A8779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418534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9C038-82D3-4F91-A88B-A089E14617EA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386860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7D7BA-B473-46B3-BDF4-A323D64CA645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6763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B88EB-351C-4E51-965C-4649DD6D433E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398788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1EAE1-00A8-4163-B252-820BC11B133F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65713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509CA-2352-4F55-8293-4AA8125FB52F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162489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 dirty="0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93AA0-7BA9-46D8-B118-A4E75A0BB4EB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132894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sl-SI" altLang="sl-SI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BD28A8-E365-4C74-A86D-0E40164964E4}" type="slidenum">
              <a:rPr lang="sl-SI" altLang="sl-SI"/>
              <a:pPr/>
              <a:t>‹#›</a:t>
            </a:fld>
            <a:endParaRPr lang="sl-SI" altLang="sl-SI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l-SI" alt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l-SI" alt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28A8-E365-4C74-A86D-0E40164964E4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354060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 altLang="sl-SI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 alt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28A8-E365-4C74-A86D-0E40164964E4}" type="slidenum">
              <a:rPr lang="sl-SI" altLang="sl-SI" smtClean="0"/>
              <a:pPr/>
              <a:t>‹#›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52411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.png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img138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3"/>
          <a:stretch>
            <a:fillRect/>
          </a:stretch>
        </p:blipFill>
        <p:spPr bwMode="auto">
          <a:xfrm>
            <a:off x="179512" y="116632"/>
            <a:ext cx="4579381" cy="13770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619672" y="1161232"/>
            <a:ext cx="7344816" cy="2016224"/>
          </a:xfrm>
        </p:spPr>
        <p:txBody>
          <a:bodyPr anchor="ctr">
            <a:normAutofit fontScale="90000"/>
          </a:bodyPr>
          <a:lstStyle/>
          <a:p>
            <a:r>
              <a:rPr lang="sl-SI" altLang="sl-SI" sz="3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altLang="sl-SI" sz="3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altLang="sl-SI" sz="3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altLang="sl-SI" sz="3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altLang="sl-SI" sz="3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altLang="sl-SI" sz="3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altLang="sl-SI" sz="3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POSLOVANJE </a:t>
            </a:r>
            <a:r>
              <a:rPr lang="sl-SI" altLang="sl-SI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GOSPODARSTVA </a:t>
            </a:r>
            <a:br>
              <a:rPr lang="sl-SI" altLang="sl-SI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altLang="sl-SI" sz="3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CELJSKE REGIJE</a:t>
            </a:r>
            <a:r>
              <a:rPr lang="sl-SI" altLang="sl-SI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altLang="sl-SI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altLang="sl-SI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altLang="sl-SI" sz="32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altLang="sl-SI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altLang="sl-SI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altLang="sl-SI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sl-SI" altLang="sl-SI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651454" y="2573561"/>
            <a:ext cx="6858000" cy="1655762"/>
          </a:xfrm>
        </p:spPr>
        <p:txBody>
          <a:bodyPr>
            <a:normAutofit/>
          </a:bodyPr>
          <a:lstStyle/>
          <a:p>
            <a:r>
              <a:rPr lang="sl-SI" altLang="sl-SI" sz="2800" b="1" dirty="0" smtClean="0">
                <a:solidFill>
                  <a:srgbClr val="85B600"/>
                </a:solidFill>
              </a:rPr>
              <a:t>od </a:t>
            </a:r>
            <a:r>
              <a:rPr lang="sl-SI" altLang="sl-SI" sz="2800" b="1" dirty="0">
                <a:solidFill>
                  <a:srgbClr val="85B600"/>
                </a:solidFill>
              </a:rPr>
              <a:t>leta 2008 do </a:t>
            </a:r>
            <a:r>
              <a:rPr lang="sl-SI" altLang="sl-SI" sz="2800" b="1" dirty="0" smtClean="0">
                <a:solidFill>
                  <a:srgbClr val="85B600"/>
                </a:solidFill>
              </a:rPr>
              <a:t>2016</a:t>
            </a:r>
            <a:endParaRPr lang="sl-SI" sz="2800" dirty="0">
              <a:solidFill>
                <a:srgbClr val="85B600"/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486" y="3177456"/>
            <a:ext cx="5097936" cy="3535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875573"/>
              </p:ext>
            </p:extLst>
          </p:nvPr>
        </p:nvGraphicFramePr>
        <p:xfrm>
          <a:off x="882505" y="2403728"/>
          <a:ext cx="7613969" cy="4468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187624" y="1772816"/>
            <a:ext cx="7308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sl-SI" dirty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Gibanje neto dodane vrednosti na </a:t>
            </a:r>
            <a:r>
              <a:rPr lang="pl-PL" altLang="sl-SI" dirty="0" smtClean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zaposlenega CE – SLO</a:t>
            </a:r>
            <a:endParaRPr lang="sl-SI" altLang="sl-SI" dirty="0">
              <a:solidFill>
                <a:srgbClr val="85B6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" name="Picture 8" descr="img138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3"/>
          <a:stretch>
            <a:fillRect/>
          </a:stretch>
        </p:blipFill>
        <p:spPr bwMode="auto">
          <a:xfrm>
            <a:off x="179512" y="116632"/>
            <a:ext cx="4579381" cy="13770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722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296603"/>
              </p:ext>
            </p:extLst>
          </p:nvPr>
        </p:nvGraphicFramePr>
        <p:xfrm>
          <a:off x="841758" y="2708920"/>
          <a:ext cx="763817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988162" y="1844824"/>
            <a:ext cx="7345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sl-SI" dirty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Povprečna mesečna obračunana bruto </a:t>
            </a:r>
            <a:r>
              <a:rPr lang="pt-BR" altLang="sl-SI" dirty="0" smtClean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plača</a:t>
            </a:r>
            <a:r>
              <a:rPr lang="sl-SI" altLang="sl-SI" dirty="0" smtClean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CE – SLO </a:t>
            </a:r>
            <a:endParaRPr lang="sl-SI" altLang="sl-SI" dirty="0">
              <a:solidFill>
                <a:srgbClr val="85B6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" name="Picture 8" descr="img138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3"/>
          <a:stretch>
            <a:fillRect/>
          </a:stretch>
        </p:blipFill>
        <p:spPr bwMode="auto">
          <a:xfrm>
            <a:off x="179512" y="116632"/>
            <a:ext cx="4579381" cy="13770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12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67744" y="2420888"/>
            <a:ext cx="7886700" cy="1325563"/>
          </a:xfrm>
        </p:spPr>
        <p:txBody>
          <a:bodyPr/>
          <a:lstStyle/>
          <a:p>
            <a:r>
              <a:rPr lang="sl-SI" dirty="0" smtClean="0"/>
              <a:t>Vir </a:t>
            </a:r>
            <a:r>
              <a:rPr lang="sl-SI" dirty="0"/>
              <a:t>podatkov: AJPES, ZRSZ</a:t>
            </a:r>
            <a:br>
              <a:rPr lang="sl-SI" dirty="0"/>
            </a:br>
            <a:r>
              <a:rPr lang="sl-SI" dirty="0"/>
              <a:t>Preračun: </a:t>
            </a:r>
            <a:r>
              <a:rPr lang="sl-SI" dirty="0" smtClean="0"/>
              <a:t>RGZC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340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79" name="Rectangle 287"/>
          <p:cNvSpPr>
            <a:spLocks noChangeArrowheads="1"/>
          </p:cNvSpPr>
          <p:nvPr/>
        </p:nvSpPr>
        <p:spPr bwMode="auto">
          <a:xfrm>
            <a:off x="1115616" y="1740147"/>
            <a:ext cx="7335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l-SI" altLang="sl-SI" dirty="0" smtClean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Število podjetij in pri njih zaposlenih</a:t>
            </a:r>
            <a:endParaRPr lang="sl-SI" altLang="sl-SI" dirty="0">
              <a:solidFill>
                <a:srgbClr val="85B6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14" name="Označba mesta vsebine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75010630"/>
              </p:ext>
            </p:extLst>
          </p:nvPr>
        </p:nvGraphicFramePr>
        <p:xfrm>
          <a:off x="2393335" y="2708920"/>
          <a:ext cx="439248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8" descr="img138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3"/>
          <a:stretch>
            <a:fillRect/>
          </a:stretch>
        </p:blipFill>
        <p:spPr bwMode="auto">
          <a:xfrm>
            <a:off x="10198" y="127720"/>
            <a:ext cx="4579381" cy="13770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331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37450060"/>
              </p:ext>
            </p:extLst>
          </p:nvPr>
        </p:nvGraphicFramePr>
        <p:xfrm>
          <a:off x="395536" y="2701649"/>
          <a:ext cx="7200800" cy="4417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827584" y="1914325"/>
            <a:ext cx="7345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sl-SI" dirty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Prihodki in neto dodana vrednost na zaposlenega</a:t>
            </a:r>
            <a:endParaRPr lang="sl-SI" altLang="sl-SI" dirty="0">
              <a:solidFill>
                <a:srgbClr val="85B6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" name="Picture 8" descr="img138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3"/>
          <a:stretch>
            <a:fillRect/>
          </a:stretch>
        </p:blipFill>
        <p:spPr bwMode="auto">
          <a:xfrm>
            <a:off x="179512" y="116632"/>
            <a:ext cx="4579381" cy="13770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906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67972340"/>
              </p:ext>
            </p:extLst>
          </p:nvPr>
        </p:nvGraphicFramePr>
        <p:xfrm>
          <a:off x="425794" y="2924944"/>
          <a:ext cx="8436973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899592" y="1916832"/>
            <a:ext cx="7345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l-SI" altLang="sl-SI" dirty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Čisti poslovni izid in povprečna mesečna plača na zaposlenega</a:t>
            </a:r>
          </a:p>
        </p:txBody>
      </p:sp>
      <p:pic>
        <p:nvPicPr>
          <p:cNvPr id="4" name="Picture 8" descr="img138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3"/>
          <a:stretch>
            <a:fillRect/>
          </a:stretch>
        </p:blipFill>
        <p:spPr bwMode="auto">
          <a:xfrm>
            <a:off x="179512" y="116632"/>
            <a:ext cx="4579381" cy="13770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60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8793092"/>
              </p:ext>
            </p:extLst>
          </p:nvPr>
        </p:nvGraphicFramePr>
        <p:xfrm>
          <a:off x="2339752" y="239086"/>
          <a:ext cx="5400600" cy="2203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Object 1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76700920"/>
              </p:ext>
            </p:extLst>
          </p:nvPr>
        </p:nvGraphicFramePr>
        <p:xfrm>
          <a:off x="2483768" y="2492896"/>
          <a:ext cx="5612427" cy="225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Označba mesta vsebine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43470482"/>
              </p:ext>
            </p:extLst>
          </p:nvPr>
        </p:nvGraphicFramePr>
        <p:xfrm>
          <a:off x="2229641" y="4631609"/>
          <a:ext cx="6120680" cy="1968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8" descr="img1386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3"/>
          <a:stretch>
            <a:fillRect/>
          </a:stretch>
        </p:blipFill>
        <p:spPr bwMode="auto">
          <a:xfrm>
            <a:off x="-60049" y="0"/>
            <a:ext cx="3407914" cy="102480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98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865272"/>
              </p:ext>
            </p:extLst>
          </p:nvPr>
        </p:nvGraphicFramePr>
        <p:xfrm>
          <a:off x="2125925" y="1933312"/>
          <a:ext cx="572358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1315036" y="1700808"/>
            <a:ext cx="7345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l-SI" altLang="sl-SI" dirty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Dodana vrednost v </a:t>
            </a:r>
            <a:r>
              <a:rPr lang="sl-SI" altLang="sl-SI" dirty="0" smtClean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000€</a:t>
            </a:r>
            <a:endParaRPr lang="sl-SI" altLang="sl-SI" dirty="0">
              <a:solidFill>
                <a:srgbClr val="85B6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" name="Picture 8" descr="img138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3"/>
          <a:stretch>
            <a:fillRect/>
          </a:stretch>
        </p:blipFill>
        <p:spPr bwMode="auto">
          <a:xfrm>
            <a:off x="179512" y="116632"/>
            <a:ext cx="4579381" cy="13770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97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značba mesta vsebine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58645420"/>
              </p:ext>
            </p:extLst>
          </p:nvPr>
        </p:nvGraphicFramePr>
        <p:xfrm>
          <a:off x="2267744" y="2492896"/>
          <a:ext cx="518457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403648" y="1809948"/>
            <a:ext cx="7345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l-SI" altLang="sl-SI" dirty="0" smtClean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Registrirana brezposelnost v celjski regiji po letih</a:t>
            </a:r>
            <a:endParaRPr lang="sl-SI" altLang="sl-SI" dirty="0">
              <a:solidFill>
                <a:srgbClr val="85B6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" name="Picture 8" descr="img138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3"/>
          <a:stretch>
            <a:fillRect/>
          </a:stretch>
        </p:blipFill>
        <p:spPr bwMode="auto">
          <a:xfrm>
            <a:off x="179512" y="116632"/>
            <a:ext cx="4579381" cy="13770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98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03648" y="1340768"/>
            <a:ext cx="7886700" cy="1325563"/>
          </a:xfrm>
        </p:spPr>
        <p:txBody>
          <a:bodyPr>
            <a:normAutofit/>
          </a:bodyPr>
          <a:lstStyle/>
          <a:p>
            <a:r>
              <a:rPr lang="sl-SI" sz="1800" dirty="0" smtClean="0">
                <a:solidFill>
                  <a:srgbClr val="85B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Uspešnost poslovanja družb celjske regije glede na Slovenijo</a:t>
            </a:r>
            <a:endParaRPr lang="sl-SI" sz="1800" dirty="0">
              <a:solidFill>
                <a:srgbClr val="85B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9489" y="2420888"/>
            <a:ext cx="5545022" cy="4194642"/>
          </a:xfrm>
          <a:prstGeom prst="rect">
            <a:avLst/>
          </a:prstGeom>
        </p:spPr>
      </p:pic>
      <p:pic>
        <p:nvPicPr>
          <p:cNvPr id="5" name="Picture 8" descr="img138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3"/>
          <a:stretch>
            <a:fillRect/>
          </a:stretch>
        </p:blipFill>
        <p:spPr bwMode="auto">
          <a:xfrm>
            <a:off x="0" y="116632"/>
            <a:ext cx="4579381" cy="13770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040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47189625"/>
              </p:ext>
            </p:extLst>
          </p:nvPr>
        </p:nvGraphicFramePr>
        <p:xfrm>
          <a:off x="395536" y="2348880"/>
          <a:ext cx="841648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122724" y="1844372"/>
            <a:ext cx="7272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l-SI" altLang="sl-SI" dirty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Neto finančni rezultat po </a:t>
            </a:r>
            <a:r>
              <a:rPr lang="sl-SI" altLang="sl-SI" dirty="0" smtClean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letih CE – </a:t>
            </a:r>
            <a:r>
              <a:rPr lang="sl-SI" altLang="sl-SI" dirty="0" smtClean="0">
                <a:solidFill>
                  <a:srgbClr val="85B6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SLO (v 000€)</a:t>
            </a:r>
            <a:endParaRPr lang="sl-SI" altLang="sl-SI" dirty="0">
              <a:solidFill>
                <a:srgbClr val="85B6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" name="Picture 8" descr="img138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53"/>
          <a:stretch>
            <a:fillRect/>
          </a:stretch>
        </p:blipFill>
        <p:spPr bwMode="auto">
          <a:xfrm>
            <a:off x="179512" y="116632"/>
            <a:ext cx="4579381" cy="13770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57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GZC_predloga2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RGZC_predloga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alt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alt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GZC_predlog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ZC_predlog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ZC_predlog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ZC_predlog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ZC_predlog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ZC_predlog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ZC_predlog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ZC_predlog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ZC_predlog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ZC_predlog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ZC_predlog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ZC_predlog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DOfficeLightV0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8336</TotalTime>
  <Words>132</Words>
  <Application>Microsoft Office PowerPoint</Application>
  <PresentationFormat>Diaprojekcija na zaslonu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3</vt:i4>
      </vt:variant>
      <vt:variant>
        <vt:lpstr>Naslovi diapozitivov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Wingdings 2</vt:lpstr>
      <vt:lpstr>RGZC_predloga2</vt:lpstr>
      <vt:lpstr>HDOfficeLightV0</vt:lpstr>
      <vt:lpstr>Officeova tema</vt:lpstr>
      <vt:lpstr>   POSLOVANJE GOSPODARSTVA  CELJSKE REGIJE   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Uspešnost poslovanja družb celjske regije glede na Slovenijo</vt:lpstr>
      <vt:lpstr>PowerPointova predstavitev</vt:lpstr>
      <vt:lpstr>PowerPointova predstavitev</vt:lpstr>
      <vt:lpstr>PowerPointova predstavitev</vt:lpstr>
      <vt:lpstr>Vir podatkov: AJPES, ZRSZ Preračun: RGZC</vt:lpstr>
    </vt:vector>
  </TitlesOfParts>
  <Company>GZS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POSLOVANJE GOSPODARSTVA CELJSKE REGIJE DO LETA 2016</dc:title>
  <dc:creator>berghaus</dc:creator>
  <cp:lastModifiedBy>Jozefa Berghaus</cp:lastModifiedBy>
  <cp:revision>226</cp:revision>
  <cp:lastPrinted>2017-06-14T08:41:18Z</cp:lastPrinted>
  <dcterms:created xsi:type="dcterms:W3CDTF">2009-09-02T08:36:34Z</dcterms:created>
  <dcterms:modified xsi:type="dcterms:W3CDTF">2017-07-21T09:52:16Z</dcterms:modified>
</cp:coreProperties>
</file>